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5" r:id="rId3"/>
    <p:sldId id="283" r:id="rId4"/>
    <p:sldId id="287" r:id="rId5"/>
    <p:sldId id="284" r:id="rId6"/>
    <p:sldId id="290" r:id="rId7"/>
    <p:sldId id="286" r:id="rId8"/>
    <p:sldId id="288" r:id="rId9"/>
    <p:sldId id="257" r:id="rId10"/>
    <p:sldId id="268" r:id="rId11"/>
    <p:sldId id="267" r:id="rId12"/>
    <p:sldId id="273" r:id="rId13"/>
    <p:sldId id="291" r:id="rId14"/>
    <p:sldId id="269" r:id="rId15"/>
    <p:sldId id="274" r:id="rId16"/>
    <p:sldId id="260" r:id="rId17"/>
    <p:sldId id="270" r:id="rId18"/>
    <p:sldId id="261" r:id="rId19"/>
    <p:sldId id="275" r:id="rId20"/>
    <p:sldId id="262" r:id="rId21"/>
    <p:sldId id="271" r:id="rId22"/>
    <p:sldId id="263" r:id="rId23"/>
    <p:sldId id="264" r:id="rId24"/>
    <p:sldId id="265" r:id="rId25"/>
    <p:sldId id="276" r:id="rId26"/>
    <p:sldId id="266" r:id="rId27"/>
    <p:sldId id="277" r:id="rId28"/>
    <p:sldId id="278" r:id="rId29"/>
    <p:sldId id="279" r:id="rId30"/>
    <p:sldId id="280" r:id="rId31"/>
    <p:sldId id="272" r:id="rId32"/>
    <p:sldId id="292" r:id="rId3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772336-6A6C-49E4-B6A2-E21939852A05}">
          <p14:sldIdLst>
            <p14:sldId id="256"/>
          </p14:sldIdLst>
        </p14:section>
        <p14:section name="WWI Facial injury" id="{861C47B5-3928-4FC0-A4E8-048A2E248FFC}">
          <p14:sldIdLst>
            <p14:sldId id="285"/>
            <p14:sldId id="283"/>
            <p14:sldId id="287"/>
            <p14:sldId id="284"/>
            <p14:sldId id="290"/>
            <p14:sldId id="286"/>
            <p14:sldId id="288"/>
            <p14:sldId id="257"/>
            <p14:sldId id="268"/>
            <p14:sldId id="267"/>
            <p14:sldId id="273"/>
            <p14:sldId id="291"/>
            <p14:sldId id="269"/>
            <p14:sldId id="274"/>
            <p14:sldId id="260"/>
            <p14:sldId id="270"/>
            <p14:sldId id="261"/>
            <p14:sldId id="275"/>
            <p14:sldId id="262"/>
            <p14:sldId id="271"/>
            <p14:sldId id="263"/>
            <p14:sldId id="264"/>
            <p14:sldId id="265"/>
            <p14:sldId id="276"/>
            <p14:sldId id="266"/>
            <p14:sldId id="277"/>
            <p14:sldId id="278"/>
            <p14:sldId id="279"/>
            <p14:sldId id="280"/>
            <p14:sldId id="272"/>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25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GB"/>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588A7C5-BCE0-4342-8AF7-2D1B858908F6}" type="datetimeFigureOut">
              <a:rPr lang="en-GB" smtClean="0"/>
              <a:t>17/07/2015</a:t>
            </a:fld>
            <a:endParaRPr lang="en-GB"/>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GB"/>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D5FE65F1-E97B-4E26-9050-6F9937B5BBA3}" type="slidenum">
              <a:rPr lang="en-GB" smtClean="0"/>
              <a:t>‹#›</a:t>
            </a:fld>
            <a:endParaRPr lang="en-GB"/>
          </a:p>
        </p:txBody>
      </p:sp>
    </p:spTree>
    <p:extLst>
      <p:ext uri="{BB962C8B-B14F-4D97-AF65-F5344CB8AC3E}">
        <p14:creationId xmlns:p14="http://schemas.microsoft.com/office/powerpoint/2010/main" val="184208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GB"/>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D7EC901F-61E8-4E6F-8269-9C8FDD1B7D7D}" type="datetimeFigureOut">
              <a:rPr lang="en-GB" smtClean="0"/>
              <a:t>17/07/2015</a:t>
            </a:fld>
            <a:endParaRPr lang="en-GB"/>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GB"/>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8EF6609-9929-455A-87C9-00CDD6DD2157}" type="slidenum">
              <a:rPr lang="en-GB" smtClean="0"/>
              <a:t>‹#›</a:t>
            </a:fld>
            <a:endParaRPr lang="en-GB"/>
          </a:p>
        </p:txBody>
      </p:sp>
    </p:spTree>
    <p:extLst>
      <p:ext uri="{BB962C8B-B14F-4D97-AF65-F5344CB8AC3E}">
        <p14:creationId xmlns:p14="http://schemas.microsoft.com/office/powerpoint/2010/main" val="404568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489B92-AB68-4001-9A8C-C750F689ECF9}" type="slidenum">
              <a:rPr lang="en-GB" smtClean="0"/>
              <a:t>3</a:t>
            </a:fld>
            <a:endParaRPr lang="en-GB"/>
          </a:p>
        </p:txBody>
      </p:sp>
    </p:spTree>
    <p:extLst>
      <p:ext uri="{BB962C8B-B14F-4D97-AF65-F5344CB8AC3E}">
        <p14:creationId xmlns:p14="http://schemas.microsoft.com/office/powerpoint/2010/main" val="48982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489B92-AB68-4001-9A8C-C750F689ECF9}" type="slidenum">
              <a:rPr lang="en-GB" smtClean="0"/>
              <a:t>5</a:t>
            </a:fld>
            <a:endParaRPr lang="en-GB"/>
          </a:p>
        </p:txBody>
      </p:sp>
    </p:spTree>
    <p:extLst>
      <p:ext uri="{BB962C8B-B14F-4D97-AF65-F5344CB8AC3E}">
        <p14:creationId xmlns:p14="http://schemas.microsoft.com/office/powerpoint/2010/main" val="356711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489B92-AB68-4001-9A8C-C750F689ECF9}" type="slidenum">
              <a:rPr lang="en-GB" smtClean="0"/>
              <a:t>7</a:t>
            </a:fld>
            <a:endParaRPr lang="en-GB"/>
          </a:p>
        </p:txBody>
      </p:sp>
    </p:spTree>
    <p:extLst>
      <p:ext uri="{BB962C8B-B14F-4D97-AF65-F5344CB8AC3E}">
        <p14:creationId xmlns:p14="http://schemas.microsoft.com/office/powerpoint/2010/main" val="23542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4A95C4-8A86-4923-A4C5-581248668103}" type="datetimeFigureOut">
              <a:rPr lang="en-GB" smtClean="0"/>
              <a:t>17/07/2015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18962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4A95C4-8A86-4923-A4C5-581248668103}" type="datetimeFigureOut">
              <a:rPr lang="en-GB" smtClean="0"/>
              <a:t>17/07/2015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17161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4A95C4-8A86-4923-A4C5-581248668103}" type="datetimeFigureOut">
              <a:rPr lang="en-GB" smtClean="0"/>
              <a:t>17/07/2015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318905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4A95C4-8A86-4923-A4C5-581248668103}" type="datetimeFigureOut">
              <a:rPr lang="en-GB" smtClean="0"/>
              <a:t>17/07/2015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1201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A95C4-8A86-4923-A4C5-581248668103}" type="datetimeFigureOut">
              <a:rPr lang="en-GB" smtClean="0"/>
              <a:t>17/07/2015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122412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4A95C4-8A86-4923-A4C5-581248668103}" type="datetimeFigureOut">
              <a:rPr lang="en-GB" smtClean="0"/>
              <a:t>17/07/2015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315769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4A95C4-8A86-4923-A4C5-581248668103}" type="datetimeFigureOut">
              <a:rPr lang="en-GB" smtClean="0"/>
              <a:t>17/07/2015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209195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4A95C4-8A86-4923-A4C5-581248668103}" type="datetimeFigureOut">
              <a:rPr lang="en-GB" smtClean="0"/>
              <a:t>17/07/2015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345588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A95C4-8A86-4923-A4C5-581248668103}" type="datetimeFigureOut">
              <a:rPr lang="en-GB" smtClean="0"/>
              <a:t>17/07/2015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19545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A95C4-8A86-4923-A4C5-581248668103}" type="datetimeFigureOut">
              <a:rPr lang="en-GB" smtClean="0"/>
              <a:t>17/07/2015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41838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A95C4-8A86-4923-A4C5-581248668103}" type="datetimeFigureOut">
              <a:rPr lang="en-GB" smtClean="0"/>
              <a:t>17/07/2015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A4CFC-B1D1-4B79-9B45-936208440BE9}" type="slidenum">
              <a:rPr lang="en-GB" smtClean="0"/>
              <a:t>‹#›</a:t>
            </a:fld>
            <a:endParaRPr lang="en-GB"/>
          </a:p>
        </p:txBody>
      </p:sp>
    </p:spTree>
    <p:extLst>
      <p:ext uri="{BB962C8B-B14F-4D97-AF65-F5344CB8AC3E}">
        <p14:creationId xmlns:p14="http://schemas.microsoft.com/office/powerpoint/2010/main" val="337489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A95C4-8A86-4923-A4C5-581248668103}" type="datetimeFigureOut">
              <a:rPr lang="en-GB" smtClean="0"/>
              <a:t>17/07/2015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A4CFC-B1D1-4B79-9B45-936208440BE9}" type="slidenum">
              <a:rPr lang="en-GB" smtClean="0"/>
              <a:t>‹#›</a:t>
            </a:fld>
            <a:endParaRPr lang="en-GB"/>
          </a:p>
        </p:txBody>
      </p:sp>
    </p:spTree>
    <p:extLst>
      <p:ext uri="{BB962C8B-B14F-4D97-AF65-F5344CB8AC3E}">
        <p14:creationId xmlns:p14="http://schemas.microsoft.com/office/powerpoint/2010/main" val="186078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RN7oMEd4Ky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ailymail.co.uk/news/article-2129450/SIMON-WESTON-talks-movingly-surprise-grandchild-reunited-wayward-s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moshimonsters.wikia.com/wiki/Freakfa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ews.bbc.co.uk/1/hi/health/6058696.stm" TargetMode="External"/><Relationship Id="rId2" Type="http://schemas.openxmlformats.org/officeDocument/2006/relationships/hyperlink" Target="http://www.nytimes.com/2005/12/14/science/14face.html?pagewanted=all&amp;_r=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addyhartley.com/introduc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mzn.to/1issZnv" TargetMode="External"/><Relationship Id="rId2" Type="http://schemas.openxmlformats.org/officeDocument/2006/relationships/hyperlink" Target="http://wonderthebook.co.uk/" TargetMode="External"/><Relationship Id="rId1" Type="http://schemas.openxmlformats.org/officeDocument/2006/relationships/slideLayout" Target="../slideLayouts/slideLayout2.xml"/><Relationship Id="rId4" Type="http://schemas.openxmlformats.org/officeDocument/2006/relationships/hyperlink" Target="https://www.changingfaces.org.uk/Education/Face-Equality-Resour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897" y="1628800"/>
            <a:ext cx="7772400" cy="1470025"/>
          </a:xfrm>
        </p:spPr>
        <p:txBody>
          <a:bodyPr/>
          <a:lstStyle/>
          <a:p>
            <a:r>
              <a:rPr lang="en-GB" dirty="0"/>
              <a:t>Disfigurement and Representing the Face </a:t>
            </a:r>
          </a:p>
        </p:txBody>
      </p:sp>
      <p:sp>
        <p:nvSpPr>
          <p:cNvPr id="3" name="Subtitle 2"/>
          <p:cNvSpPr>
            <a:spLocks noGrp="1"/>
          </p:cNvSpPr>
          <p:nvPr>
            <p:ph type="subTitle" idx="1"/>
          </p:nvPr>
        </p:nvSpPr>
        <p:spPr>
          <a:xfrm>
            <a:off x="1403648" y="3212976"/>
            <a:ext cx="6400800" cy="1752600"/>
          </a:xfrm>
        </p:spPr>
        <p:txBody>
          <a:bodyPr/>
          <a:lstStyle/>
          <a:p>
            <a:r>
              <a:rPr lang="en-GB" dirty="0" smtClean="0"/>
              <a:t>University of Exeter</a:t>
            </a:r>
          </a:p>
          <a:p>
            <a:r>
              <a:rPr lang="en-GB" dirty="0" err="1" smtClean="0"/>
              <a:t>Institut</a:t>
            </a:r>
            <a:r>
              <a:rPr lang="en-GB" dirty="0" smtClean="0"/>
              <a:t> Faire Faces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572" y="913284"/>
            <a:ext cx="1543050" cy="57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684" y="4725144"/>
            <a:ext cx="2280826" cy="20132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714" y="4797152"/>
            <a:ext cx="900100" cy="1800200"/>
          </a:xfrm>
          <a:prstGeom prst="rect">
            <a:avLst/>
          </a:prstGeom>
        </p:spPr>
      </p:pic>
      <p:sp>
        <p:nvSpPr>
          <p:cNvPr id="6" name="TextBox 5"/>
          <p:cNvSpPr txBox="1"/>
          <p:nvPr/>
        </p:nvSpPr>
        <p:spPr>
          <a:xfrm>
            <a:off x="539552" y="5157192"/>
            <a:ext cx="2736304" cy="646331"/>
          </a:xfrm>
          <a:prstGeom prst="rect">
            <a:avLst/>
          </a:prstGeom>
          <a:noFill/>
        </p:spPr>
        <p:txBody>
          <a:bodyPr wrap="square" rtlCol="0">
            <a:spAutoFit/>
          </a:bodyPr>
          <a:lstStyle/>
          <a:p>
            <a:r>
              <a:rPr lang="en-GB" dirty="0" smtClean="0"/>
              <a:t>Marjorie Gehrhardt</a:t>
            </a:r>
          </a:p>
          <a:p>
            <a:r>
              <a:rPr lang="en-GB" dirty="0" smtClean="0"/>
              <a:t>David </a:t>
            </a:r>
            <a:r>
              <a:rPr lang="en-GB" smtClean="0"/>
              <a:t>Houston </a:t>
            </a:r>
            <a:r>
              <a:rPr lang="en-GB" smtClean="0"/>
              <a:t>Jones</a:t>
            </a:r>
            <a:endParaRPr lang="en-GB" dirty="0" smtClean="0"/>
          </a:p>
        </p:txBody>
      </p:sp>
    </p:spTree>
    <p:extLst>
      <p:ext uri="{BB962C8B-B14F-4D97-AF65-F5344CB8AC3E}">
        <p14:creationId xmlns:p14="http://schemas.microsoft.com/office/powerpoint/2010/main" val="655249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Simon Weston </a:t>
            </a:r>
            <a:r>
              <a:rPr lang="en-GB" dirty="0"/>
              <a:t>served in the Falklands and was on board the Sir Galahad when it came under attack in 1982. Twenty two members of his platoon died, and Weston himself suffered 46% burns to his body and face. He subsequently underwent more than </a:t>
            </a:r>
            <a:r>
              <a:rPr lang="en-GB" dirty="0" smtClean="0"/>
              <a:t>90 </a:t>
            </a:r>
            <a:r>
              <a:rPr lang="en-GB" dirty="0"/>
              <a:t>operations to reconstruct his face.</a:t>
            </a:r>
          </a:p>
        </p:txBody>
      </p:sp>
    </p:spTree>
    <p:extLst>
      <p:ext uri="{BB962C8B-B14F-4D97-AF65-F5344CB8AC3E}">
        <p14:creationId xmlns:p14="http://schemas.microsoft.com/office/powerpoint/2010/main" val="986509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dirty="0" smtClean="0"/>
              <a:t>Extract</a:t>
            </a:r>
            <a:r>
              <a:rPr lang="en-GB" dirty="0"/>
              <a:t>, </a:t>
            </a:r>
            <a:r>
              <a:rPr lang="en-GB" b="1" dirty="0"/>
              <a:t>The People’s Portrait</a:t>
            </a:r>
            <a:endParaRPr lang="en-GB" dirty="0"/>
          </a:p>
          <a:p>
            <a:pPr marL="0" indent="0">
              <a:buNone/>
            </a:pPr>
            <a:r>
              <a:rPr lang="en-GB" u="sng" dirty="0">
                <a:hlinkClick r:id="rId2"/>
              </a:rPr>
              <a:t>http://www.youtube.com/watch?v=RN7oMEd4Kyw</a:t>
            </a:r>
            <a:endParaRPr lang="en-GB" dirty="0"/>
          </a:p>
          <a:p>
            <a:pPr marL="0" indent="0">
              <a:buNone/>
            </a:pPr>
            <a:r>
              <a:rPr lang="en-GB" dirty="0"/>
              <a:t>Fiona Bruce follows Falklands War hero Simon Weston over three months, as he becomes the first person chosen by the public to be painted for the National Portrait Gallery.</a:t>
            </a:r>
          </a:p>
          <a:p>
            <a:endParaRPr lang="en-GB" dirty="0"/>
          </a:p>
          <a:p>
            <a:endParaRPr lang="en-GB" dirty="0"/>
          </a:p>
        </p:txBody>
      </p:sp>
    </p:spTree>
    <p:extLst>
      <p:ext uri="{BB962C8B-B14F-4D97-AF65-F5344CB8AC3E}">
        <p14:creationId xmlns:p14="http://schemas.microsoft.com/office/powerpoint/2010/main" val="369909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Simon Weston</a:t>
            </a:r>
            <a:endParaRPr lang="en-GB" dirty="0"/>
          </a:p>
        </p:txBody>
      </p:sp>
      <p:sp>
        <p:nvSpPr>
          <p:cNvPr id="3" name="Content Placeholder 2"/>
          <p:cNvSpPr>
            <a:spLocks noGrp="1"/>
          </p:cNvSpPr>
          <p:nvPr>
            <p:ph idx="1"/>
          </p:nvPr>
        </p:nvSpPr>
        <p:spPr/>
        <p:txBody>
          <a:bodyPr/>
          <a:lstStyle/>
          <a:p>
            <a:r>
              <a:rPr lang="en-GB" dirty="0" smtClean="0"/>
              <a:t>How does Simon’s story make us think about disfigurement?</a:t>
            </a:r>
          </a:p>
          <a:p>
            <a:r>
              <a:rPr lang="en-GB" dirty="0" smtClean="0"/>
              <a:t>What personal qualities does it show?</a:t>
            </a:r>
          </a:p>
          <a:p>
            <a:r>
              <a:rPr lang="en-GB" dirty="0" smtClean="0"/>
              <a:t>What does the portrait of Simon in the National Portrait Gallery tell us?</a:t>
            </a:r>
            <a:endParaRPr lang="en-GB" dirty="0"/>
          </a:p>
        </p:txBody>
      </p:sp>
    </p:spTree>
    <p:extLst>
      <p:ext uri="{BB962C8B-B14F-4D97-AF65-F5344CB8AC3E}">
        <p14:creationId xmlns:p14="http://schemas.microsoft.com/office/powerpoint/2010/main" val="1817306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064896" cy="6120680"/>
          </a:xfrm>
        </p:spPr>
        <p:txBody>
          <a:bodyPr>
            <a:normAutofit fontScale="85000" lnSpcReduction="10000"/>
          </a:bodyPr>
          <a:lstStyle/>
          <a:p>
            <a:pPr marL="0" indent="0">
              <a:buNone/>
            </a:pPr>
            <a:endParaRPr lang="en-GB" u="sng" dirty="0" smtClean="0">
              <a:hlinkClick r:id="rId2"/>
            </a:endParaRPr>
          </a:p>
          <a:p>
            <a:pPr marL="0" indent="0">
              <a:buNone/>
            </a:pPr>
            <a:endParaRPr lang="en-GB" u="sng" dirty="0">
              <a:hlinkClick r:id="rId2"/>
            </a:endParaRPr>
          </a:p>
          <a:p>
            <a:pPr marL="0" indent="0">
              <a:buNone/>
            </a:pPr>
            <a:endParaRPr lang="en-GB" u="sng" dirty="0" smtClean="0">
              <a:hlinkClick r:id="rId2"/>
            </a:endParaRPr>
          </a:p>
          <a:p>
            <a:pPr marL="0" indent="0">
              <a:buNone/>
            </a:pPr>
            <a:endParaRPr lang="en-GB" u="sng" dirty="0">
              <a:hlinkClick r:id="rId2"/>
            </a:endParaRPr>
          </a:p>
          <a:p>
            <a:pPr marL="0" indent="0">
              <a:buNone/>
            </a:pPr>
            <a:endParaRPr lang="en-GB" u="sng" dirty="0" smtClean="0">
              <a:hlinkClick r:id="rId2"/>
            </a:endParaRPr>
          </a:p>
          <a:p>
            <a:pPr marL="0" indent="0">
              <a:buNone/>
            </a:pPr>
            <a:endParaRPr lang="en-GB" u="sng" dirty="0" smtClean="0">
              <a:hlinkClick r:id="rId2"/>
            </a:endParaRPr>
          </a:p>
          <a:p>
            <a:pPr marL="0" indent="0">
              <a:buNone/>
            </a:pPr>
            <a:r>
              <a:rPr lang="en-GB" u="sng" dirty="0" smtClean="0">
                <a:hlinkClick r:id="rId2"/>
              </a:rPr>
              <a:t>http</a:t>
            </a:r>
            <a:r>
              <a:rPr lang="en-GB" u="sng" dirty="0">
                <a:hlinkClick r:id="rId2"/>
              </a:rPr>
              <a:t>://www.dailymail.co.uk/news/article-2129450/SIMON-WESTON-talks-movingly-surprise-grandchild-reunited-wayward-son.html</a:t>
            </a:r>
            <a:endParaRPr lang="en-GB" dirty="0"/>
          </a:p>
          <a:p>
            <a:r>
              <a:rPr lang="en-GB" dirty="0"/>
              <a:t> </a:t>
            </a:r>
            <a:r>
              <a:rPr lang="en-GB" dirty="0" smtClean="0"/>
              <a:t>This newspaper article gives a different perspective on Simon Weston and his experiences</a:t>
            </a:r>
          </a:p>
          <a:p>
            <a:r>
              <a:rPr lang="en-GB" dirty="0" smtClean="0"/>
              <a:t>What aspects of Simon’s life does it emphasise? </a:t>
            </a:r>
          </a:p>
          <a:p>
            <a:r>
              <a:rPr lang="en-GB" dirty="0" smtClean="0"/>
              <a:t>Why is it important to talk about family context as well as Simon’s experiences in the Falklands? </a:t>
            </a:r>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04664"/>
            <a:ext cx="2069976" cy="3104964"/>
          </a:xfrm>
          <a:prstGeom prst="rect">
            <a:avLst/>
          </a:prstGeom>
        </p:spPr>
      </p:pic>
    </p:spTree>
    <p:extLst>
      <p:ext uri="{BB962C8B-B14F-4D97-AF65-F5344CB8AC3E}">
        <p14:creationId xmlns:p14="http://schemas.microsoft.com/office/powerpoint/2010/main" val="414940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3528" y="548680"/>
            <a:ext cx="8424936" cy="5616624"/>
          </a:xfrm>
        </p:spPr>
        <p:txBody>
          <a:bodyPr>
            <a:normAutofit fontScale="85000" lnSpcReduction="10000"/>
          </a:bodyPr>
          <a:lstStyle/>
          <a:p>
            <a:pPr marL="0" indent="0">
              <a:buNone/>
            </a:pPr>
            <a:r>
              <a:rPr lang="en-GB" b="1" dirty="0"/>
              <a:t>Moshi Monsters: </a:t>
            </a:r>
            <a:r>
              <a:rPr lang="en-GB" b="1" dirty="0" err="1"/>
              <a:t>Freakface</a:t>
            </a:r>
            <a:endParaRPr lang="en-GB" dirty="0"/>
          </a:p>
          <a:p>
            <a:pPr marL="0" indent="0">
              <a:buNone/>
            </a:pPr>
            <a:r>
              <a:rPr lang="en-GB" dirty="0"/>
              <a:t>The character ‘</a:t>
            </a:r>
            <a:r>
              <a:rPr lang="en-GB" dirty="0" err="1"/>
              <a:t>Freakface</a:t>
            </a:r>
            <a:r>
              <a:rPr lang="en-GB" dirty="0"/>
              <a:t>’ appears in the children’s website Moshi Monsters. Some of the characters (‘monsters’ and ‘</a:t>
            </a:r>
            <a:r>
              <a:rPr lang="en-GB" dirty="0" err="1"/>
              <a:t>moshlings</a:t>
            </a:r>
            <a:r>
              <a:rPr lang="en-GB" dirty="0"/>
              <a:t>’) do not have visible body parts, but all have faces of some description. ‘</a:t>
            </a:r>
            <a:r>
              <a:rPr lang="en-GB" dirty="0" err="1"/>
              <a:t>Freakface</a:t>
            </a:r>
            <a:r>
              <a:rPr lang="en-GB" dirty="0"/>
              <a:t>’ is described in the following terms on the Moshi Monsters website:</a:t>
            </a:r>
          </a:p>
          <a:p>
            <a:pPr marL="0" indent="0">
              <a:buNone/>
            </a:pPr>
            <a:endParaRPr lang="en-GB" dirty="0" smtClean="0"/>
          </a:p>
          <a:p>
            <a:pPr marL="0" indent="0">
              <a:buNone/>
            </a:pPr>
            <a:r>
              <a:rPr lang="en-GB" dirty="0" err="1" smtClean="0"/>
              <a:t>Freakface</a:t>
            </a:r>
            <a:r>
              <a:rPr lang="en-GB" dirty="0" smtClean="0"/>
              <a:t> </a:t>
            </a:r>
            <a:r>
              <a:rPr lang="en-GB" dirty="0"/>
              <a:t>is a greenish-blue </a:t>
            </a:r>
            <a:r>
              <a:rPr lang="en-GB" dirty="0" err="1"/>
              <a:t>slobberish</a:t>
            </a:r>
            <a:r>
              <a:rPr lang="en-GB" dirty="0"/>
              <a:t> </a:t>
            </a:r>
            <a:r>
              <a:rPr lang="en-GB" dirty="0" err="1"/>
              <a:t>Glump</a:t>
            </a:r>
            <a:r>
              <a:rPr lang="en-GB" dirty="0"/>
              <a:t>, like Fabio, he was also named by Mr. Moshi, with dribble oozing from his mucky pink mouth. He also has a drop dead piece of yellowish hair hanging from his forehead. He has a purple blotch on each side of his face and two oddly shaped teeth-one small blunt one and another taller spiked tooth. </a:t>
            </a:r>
            <a:r>
              <a:rPr lang="en-GB" u="sng" dirty="0">
                <a:hlinkClick r:id="rId2"/>
              </a:rPr>
              <a:t>http://moshimonsters.wikia.com/wiki/Freakface</a:t>
            </a:r>
            <a:endParaRPr lang="en-GB" dirty="0"/>
          </a:p>
        </p:txBody>
      </p:sp>
    </p:spTree>
    <p:extLst>
      <p:ext uri="{BB962C8B-B14F-4D97-AF65-F5344CB8AC3E}">
        <p14:creationId xmlns:p14="http://schemas.microsoft.com/office/powerpoint/2010/main" val="1140164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Freakface</a:t>
            </a:r>
            <a:endParaRPr lang="en-GB" dirty="0"/>
          </a:p>
        </p:txBody>
      </p:sp>
      <p:sp>
        <p:nvSpPr>
          <p:cNvPr id="3" name="Content Placeholder 2"/>
          <p:cNvSpPr>
            <a:spLocks noGrp="1"/>
          </p:cNvSpPr>
          <p:nvPr>
            <p:ph idx="1"/>
          </p:nvPr>
        </p:nvSpPr>
        <p:spPr/>
        <p:txBody>
          <a:bodyPr/>
          <a:lstStyle/>
          <a:p>
            <a:r>
              <a:rPr lang="en-GB" dirty="0" smtClean="0"/>
              <a:t>What kind of representation is this?</a:t>
            </a:r>
          </a:p>
          <a:p>
            <a:r>
              <a:rPr lang="en-GB" dirty="0" smtClean="0"/>
              <a:t>What does it suggest about disfigurement?</a:t>
            </a:r>
          </a:p>
          <a:p>
            <a:r>
              <a:rPr lang="en-GB" dirty="0" smtClean="0"/>
              <a:t>Do you agree?</a:t>
            </a:r>
          </a:p>
          <a:p>
            <a:r>
              <a:rPr lang="en-GB" dirty="0" smtClean="0"/>
              <a:t>How should we react to this sort of representation? </a:t>
            </a:r>
            <a:endParaRPr lang="en-GB" dirty="0"/>
          </a:p>
        </p:txBody>
      </p:sp>
    </p:spTree>
    <p:extLst>
      <p:ext uri="{BB962C8B-B14F-4D97-AF65-F5344CB8AC3E}">
        <p14:creationId xmlns:p14="http://schemas.microsoft.com/office/powerpoint/2010/main" val="235686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Isabelle </a:t>
            </a:r>
            <a:r>
              <a:rPr lang="en-GB" dirty="0" err="1" smtClean="0"/>
              <a:t>Dinoire</a:t>
            </a:r>
            <a:r>
              <a:rPr lang="en-GB" dirty="0" smtClean="0"/>
              <a:t> (Face transplant)</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0464" y="1680813"/>
            <a:ext cx="3243072" cy="4364736"/>
          </a:xfrm>
        </p:spPr>
      </p:pic>
      <p:sp>
        <p:nvSpPr>
          <p:cNvPr id="3" name="TextBox 2"/>
          <p:cNvSpPr txBox="1"/>
          <p:nvPr/>
        </p:nvSpPr>
        <p:spPr>
          <a:xfrm>
            <a:off x="3347864" y="6381328"/>
            <a:ext cx="2808312" cy="261610"/>
          </a:xfrm>
          <a:prstGeom prst="rect">
            <a:avLst/>
          </a:prstGeom>
          <a:noFill/>
        </p:spPr>
        <p:txBody>
          <a:bodyPr wrap="square" rtlCol="0">
            <a:spAutoFit/>
          </a:bodyPr>
          <a:lstStyle/>
          <a:p>
            <a:r>
              <a:rPr lang="en-GB" sz="1100" dirty="0" smtClean="0"/>
              <a:t>Isabelle </a:t>
            </a:r>
            <a:r>
              <a:rPr lang="en-GB" sz="1100" dirty="0" err="1" smtClean="0"/>
              <a:t>Dinoire</a:t>
            </a:r>
            <a:r>
              <a:rPr lang="en-GB" sz="1100" dirty="0" smtClean="0"/>
              <a:t> / </a:t>
            </a:r>
            <a:r>
              <a:rPr lang="en-GB" sz="1100" dirty="0" err="1" smtClean="0"/>
              <a:t>Institut</a:t>
            </a:r>
            <a:r>
              <a:rPr lang="en-GB" sz="1100" dirty="0" smtClean="0"/>
              <a:t> Faire Faces</a:t>
            </a:r>
            <a:endParaRPr lang="en-GB" sz="1100" dirty="0"/>
          </a:p>
        </p:txBody>
      </p:sp>
    </p:spTree>
    <p:extLst>
      <p:ext uri="{BB962C8B-B14F-4D97-AF65-F5344CB8AC3E}">
        <p14:creationId xmlns:p14="http://schemas.microsoft.com/office/powerpoint/2010/main" val="714755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First partial face transplant, 2005</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In </a:t>
            </a:r>
            <a:r>
              <a:rPr lang="en-GB" dirty="0"/>
              <a:t>November 2005 Isabelle </a:t>
            </a:r>
            <a:r>
              <a:rPr lang="en-GB" dirty="0" err="1"/>
              <a:t>Dinoire</a:t>
            </a:r>
            <a:r>
              <a:rPr lang="en-GB" dirty="0"/>
              <a:t> became the first person in the world to receive a partial face transplant. The operation was carried out by Prof Bernard </a:t>
            </a:r>
            <a:r>
              <a:rPr lang="en-GB" dirty="0" err="1"/>
              <a:t>Devauchelle</a:t>
            </a:r>
            <a:r>
              <a:rPr lang="en-GB" dirty="0"/>
              <a:t> and his team at the University hospital of Amiens. Mme </a:t>
            </a:r>
            <a:r>
              <a:rPr lang="en-GB" dirty="0" err="1"/>
              <a:t>Dinoire</a:t>
            </a:r>
            <a:r>
              <a:rPr lang="en-GB" dirty="0"/>
              <a:t> was rushed to hospital after her dog had mauled her and torn off her nose, lips and chin. She had no memory of what happened. After taking sleeping pills, all she could remember was waking up to the sight of blood</a:t>
            </a:r>
            <a:r>
              <a:rPr lang="en-GB" dirty="0" smtClean="0"/>
              <a:t>.</a:t>
            </a:r>
          </a:p>
          <a:p>
            <a:pPr marL="0" indent="0">
              <a:buNone/>
            </a:pPr>
            <a:r>
              <a:rPr lang="en-GB" b="1" dirty="0" smtClean="0"/>
              <a:t>See</a:t>
            </a:r>
          </a:p>
          <a:p>
            <a:r>
              <a:rPr lang="en-GB" u="sng" dirty="0" smtClean="0">
                <a:hlinkClick r:id="rId2"/>
              </a:rPr>
              <a:t>http</a:t>
            </a:r>
            <a:r>
              <a:rPr lang="en-GB" u="sng" dirty="0">
                <a:hlinkClick r:id="rId2"/>
              </a:rPr>
              <a:t>://www.nytimes.com/2005/12/14/science/14face.html?pagewanted=all&amp;_r=0</a:t>
            </a:r>
            <a:endParaRPr lang="en-GB" dirty="0"/>
          </a:p>
          <a:p>
            <a:r>
              <a:rPr lang="en-GB" u="sng" dirty="0">
                <a:hlinkClick r:id="rId3"/>
              </a:rPr>
              <a:t>http://news.bbc.co.uk/1/hi/health/6058696.stm</a:t>
            </a:r>
            <a:endParaRPr lang="en-GB" dirty="0"/>
          </a:p>
          <a:p>
            <a:endParaRPr lang="en-GB" dirty="0"/>
          </a:p>
          <a:p>
            <a:endParaRPr lang="en-GB" dirty="0"/>
          </a:p>
        </p:txBody>
      </p:sp>
    </p:spTree>
    <p:extLst>
      <p:ext uri="{BB962C8B-B14F-4D97-AF65-F5344CB8AC3E}">
        <p14:creationId xmlns:p14="http://schemas.microsoft.com/office/powerpoint/2010/main" val="3301027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 transplant</a:t>
            </a:r>
            <a:endParaRPr lang="en-GB" dirty="0"/>
          </a:p>
        </p:txBody>
      </p:sp>
      <p:sp>
        <p:nvSpPr>
          <p:cNvPr id="3" name="Content Placeholder 2"/>
          <p:cNvSpPr>
            <a:spLocks noGrp="1"/>
          </p:cNvSpPr>
          <p:nvPr>
            <p:ph idx="1"/>
          </p:nvPr>
        </p:nvSpPr>
        <p:spPr/>
        <p:txBody>
          <a:bodyPr/>
          <a:lstStyle/>
          <a:p>
            <a:endParaRPr lang="en-GB"/>
          </a:p>
        </p:txBody>
      </p:sp>
      <p:pic>
        <p:nvPicPr>
          <p:cNvPr id="5122" name="Picture 2" descr="face trans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950229"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60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partial face transplant</a:t>
            </a:r>
            <a:endParaRPr lang="en-GB" dirty="0"/>
          </a:p>
        </p:txBody>
      </p:sp>
      <p:sp>
        <p:nvSpPr>
          <p:cNvPr id="3" name="Content Placeholder 2"/>
          <p:cNvSpPr>
            <a:spLocks noGrp="1"/>
          </p:cNvSpPr>
          <p:nvPr>
            <p:ph idx="1"/>
          </p:nvPr>
        </p:nvSpPr>
        <p:spPr/>
        <p:txBody>
          <a:bodyPr/>
          <a:lstStyle/>
          <a:p>
            <a:r>
              <a:rPr lang="en-GB" dirty="0" smtClean="0"/>
              <a:t>What do surgeons have to think about when planning a face transplant?</a:t>
            </a:r>
          </a:p>
          <a:p>
            <a:r>
              <a:rPr lang="en-GB" dirty="0" smtClean="0"/>
              <a:t>Does this sort of operation raise ethical questions (questions about right and wrong)?</a:t>
            </a:r>
          </a:p>
          <a:p>
            <a:r>
              <a:rPr lang="en-GB" dirty="0" smtClean="0"/>
              <a:t>What do you think would be the effect of a face transplant on a person’s identity? </a:t>
            </a:r>
          </a:p>
          <a:p>
            <a:endParaRPr lang="en-GB" dirty="0"/>
          </a:p>
        </p:txBody>
      </p:sp>
    </p:spTree>
    <p:extLst>
      <p:ext uri="{BB962C8B-B14F-4D97-AF65-F5344CB8AC3E}">
        <p14:creationId xmlns:p14="http://schemas.microsoft.com/office/powerpoint/2010/main" val="748253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cap="none" dirty="0" smtClean="0"/>
              <a:t>The Facially injured soldiers of the First World War</a:t>
            </a:r>
            <a:endParaRPr lang="en-GB" cap="none"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7856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Paddy Hartley, </a:t>
            </a:r>
            <a:r>
              <a:rPr lang="en-GB" i="1" dirty="0" smtClean="0"/>
              <a:t>Walter Yeo</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493719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Paddy Hartley, Uniform sculptures</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smtClean="0"/>
              <a:t>The </a:t>
            </a:r>
            <a:r>
              <a:rPr lang="en-GB" dirty="0"/>
              <a:t>artist Paddy Hartley has created ‘uniform sculptures’ inspired by the stories of facially injured servicemen of World War One. Although the facial features of the soldiers are not depicted conventionally, their stories, including their life-changing surgery, are </a:t>
            </a:r>
            <a:r>
              <a:rPr lang="en-GB" dirty="0" smtClean="0"/>
              <a:t>told through digital embroidery.</a:t>
            </a:r>
            <a:endParaRPr lang="en-GB" dirty="0"/>
          </a:p>
          <a:p>
            <a:r>
              <a:rPr lang="en-GB" u="sng" dirty="0">
                <a:hlinkClick r:id="rId2"/>
              </a:rPr>
              <a:t>http://paddyhartley.com/introduction/</a:t>
            </a:r>
            <a:endParaRPr lang="en-GB" dirty="0"/>
          </a:p>
        </p:txBody>
      </p:sp>
    </p:spTree>
    <p:extLst>
      <p:ext uri="{BB962C8B-B14F-4D97-AF65-F5344CB8AC3E}">
        <p14:creationId xmlns:p14="http://schemas.microsoft.com/office/powerpoint/2010/main" val="3454772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4181" y="1600200"/>
            <a:ext cx="5895638" cy="4525963"/>
          </a:xfrm>
        </p:spPr>
      </p:pic>
    </p:spTree>
    <p:extLst>
      <p:ext uri="{BB962C8B-B14F-4D97-AF65-F5344CB8AC3E}">
        <p14:creationId xmlns:p14="http://schemas.microsoft.com/office/powerpoint/2010/main" val="213490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5255" y="1600200"/>
            <a:ext cx="3433489" cy="4525963"/>
          </a:xfrm>
        </p:spPr>
      </p:pic>
    </p:spTree>
    <p:extLst>
      <p:ext uri="{BB962C8B-B14F-4D97-AF65-F5344CB8AC3E}">
        <p14:creationId xmlns:p14="http://schemas.microsoft.com/office/powerpoint/2010/main" val="4187067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3743" y="1600200"/>
            <a:ext cx="3236514" cy="4525963"/>
          </a:xfrm>
        </p:spPr>
      </p:pic>
    </p:spTree>
    <p:extLst>
      <p:ext uri="{BB962C8B-B14F-4D97-AF65-F5344CB8AC3E}">
        <p14:creationId xmlns:p14="http://schemas.microsoft.com/office/powerpoint/2010/main" val="513141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Paddy Hartley</a:t>
            </a:r>
            <a:endParaRPr lang="en-GB" dirty="0"/>
          </a:p>
        </p:txBody>
      </p:sp>
      <p:sp>
        <p:nvSpPr>
          <p:cNvPr id="3" name="Content Placeholder 2"/>
          <p:cNvSpPr>
            <a:spLocks noGrp="1"/>
          </p:cNvSpPr>
          <p:nvPr>
            <p:ph idx="1"/>
          </p:nvPr>
        </p:nvSpPr>
        <p:spPr/>
        <p:txBody>
          <a:bodyPr/>
          <a:lstStyle/>
          <a:p>
            <a:r>
              <a:rPr lang="en-GB" dirty="0" smtClean="0"/>
              <a:t>What kind of representations are these? </a:t>
            </a:r>
          </a:p>
          <a:p>
            <a:r>
              <a:rPr lang="en-GB" dirty="0" smtClean="0"/>
              <a:t>What do they tell us about disfigurement?</a:t>
            </a:r>
          </a:p>
          <a:p>
            <a:r>
              <a:rPr lang="en-GB" dirty="0" smtClean="0"/>
              <a:t>Why do you think most of the face is left blank?</a:t>
            </a:r>
          </a:p>
          <a:p>
            <a:r>
              <a:rPr lang="en-GB" dirty="0" smtClean="0"/>
              <a:t>Identify the materials and forms used (including maps, letters, flags)</a:t>
            </a:r>
          </a:p>
          <a:p>
            <a:r>
              <a:rPr lang="en-GB" dirty="0" smtClean="0"/>
              <a:t>What do these materials and </a:t>
            </a:r>
            <a:r>
              <a:rPr lang="en-GB" smtClean="0"/>
              <a:t>forms tell us? </a:t>
            </a:r>
            <a:endParaRPr lang="en-GB"/>
          </a:p>
        </p:txBody>
      </p:sp>
    </p:spTree>
    <p:extLst>
      <p:ext uri="{BB962C8B-B14F-4D97-AF65-F5344CB8AC3E}">
        <p14:creationId xmlns:p14="http://schemas.microsoft.com/office/powerpoint/2010/main" val="243898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R.J.Palacio</a:t>
            </a:r>
            <a:r>
              <a:rPr lang="en-GB" dirty="0"/>
              <a:t>, </a:t>
            </a:r>
            <a:r>
              <a:rPr lang="en-GB" i="1" dirty="0"/>
              <a:t>Wonder </a:t>
            </a:r>
            <a:r>
              <a:rPr lang="en-GB" dirty="0"/>
              <a:t>(2013).</a:t>
            </a:r>
            <a:r>
              <a:rPr lang="en-GB" i="1" dirty="0"/>
              <a:t>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412776"/>
            <a:ext cx="3018904" cy="4601988"/>
          </a:xfrm>
          <a:prstGeom prst="rect">
            <a:avLst/>
          </a:prstGeom>
        </p:spPr>
      </p:pic>
    </p:spTree>
    <p:extLst>
      <p:ext uri="{BB962C8B-B14F-4D97-AF65-F5344CB8AC3E}">
        <p14:creationId xmlns:p14="http://schemas.microsoft.com/office/powerpoint/2010/main" val="67254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a:r>
            <a:r>
              <a:rPr lang="en-GB" i="1" dirty="0" smtClean="0"/>
              <a:t>Wonder</a:t>
            </a:r>
            <a:endParaRPr lang="en-GB" dirty="0"/>
          </a:p>
        </p:txBody>
      </p:sp>
      <p:sp>
        <p:nvSpPr>
          <p:cNvPr id="3" name="Content Placeholder 2"/>
          <p:cNvSpPr>
            <a:spLocks noGrp="1"/>
          </p:cNvSpPr>
          <p:nvPr>
            <p:ph idx="1"/>
          </p:nvPr>
        </p:nvSpPr>
        <p:spPr/>
        <p:txBody>
          <a:bodyPr>
            <a:normAutofit/>
          </a:bodyPr>
          <a:lstStyle/>
          <a:p>
            <a:r>
              <a:rPr lang="en-GB" dirty="0" smtClean="0"/>
              <a:t>Palacio’s </a:t>
            </a:r>
            <a:r>
              <a:rPr lang="en-GB" i="1" dirty="0" smtClean="0"/>
              <a:t>Wonder </a:t>
            </a:r>
            <a:r>
              <a:rPr lang="en-GB" dirty="0" smtClean="0"/>
              <a:t>tells the story of a boy born with a disfigurement. In the story, he is about to go to a mainstream school for the first time. </a:t>
            </a:r>
          </a:p>
          <a:p>
            <a:r>
              <a:rPr lang="en-GB" dirty="0" smtClean="0"/>
              <a:t>Read the chapter in </a:t>
            </a:r>
            <a:r>
              <a:rPr lang="en-GB" i="1" dirty="0" smtClean="0"/>
              <a:t>Wonder </a:t>
            </a:r>
            <a:r>
              <a:rPr lang="en-GB" dirty="0" smtClean="0"/>
              <a:t>entitled ‘Costumes’ (text available in Teacher’s Pack). </a:t>
            </a:r>
            <a:endParaRPr lang="en-GB" dirty="0"/>
          </a:p>
        </p:txBody>
      </p:sp>
    </p:spTree>
    <p:extLst>
      <p:ext uri="{BB962C8B-B14F-4D97-AF65-F5344CB8AC3E}">
        <p14:creationId xmlns:p14="http://schemas.microsoft.com/office/powerpoint/2010/main" val="300937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What is your first impression of the chapter? </a:t>
            </a:r>
          </a:p>
          <a:p>
            <a:r>
              <a:rPr lang="en-GB" dirty="0" smtClean="0"/>
              <a:t>How is this changed by the knowledge that </a:t>
            </a:r>
            <a:r>
              <a:rPr lang="en-GB" dirty="0" err="1" smtClean="0"/>
              <a:t>Auggie</a:t>
            </a:r>
            <a:r>
              <a:rPr lang="en-GB" dirty="0" smtClean="0"/>
              <a:t>, the main character, has a disfigurement? </a:t>
            </a:r>
          </a:p>
          <a:p>
            <a:r>
              <a:rPr lang="en-GB" dirty="0" smtClean="0"/>
              <a:t>Why does </a:t>
            </a:r>
            <a:r>
              <a:rPr lang="en-GB" dirty="0" err="1" smtClean="0"/>
              <a:t>Auggie</a:t>
            </a:r>
            <a:r>
              <a:rPr lang="en-GB" dirty="0" smtClean="0"/>
              <a:t> like Halloween? </a:t>
            </a:r>
          </a:p>
          <a:p>
            <a:r>
              <a:rPr lang="en-GB" dirty="0" smtClean="0"/>
              <a:t>What do you think of the role of costume in the way </a:t>
            </a:r>
            <a:r>
              <a:rPr lang="en-GB" dirty="0" err="1" smtClean="0"/>
              <a:t>Auggie</a:t>
            </a:r>
            <a:r>
              <a:rPr lang="en-GB" dirty="0" smtClean="0"/>
              <a:t> feels about himself?</a:t>
            </a:r>
            <a:endParaRPr lang="en-GB" dirty="0"/>
          </a:p>
        </p:txBody>
      </p:sp>
    </p:spTree>
    <p:extLst>
      <p:ext uri="{BB962C8B-B14F-4D97-AF65-F5344CB8AC3E}">
        <p14:creationId xmlns:p14="http://schemas.microsoft.com/office/powerpoint/2010/main" val="4267295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404664"/>
            <a:ext cx="8229600" cy="4525963"/>
          </a:xfrm>
        </p:spPr>
        <p:txBody>
          <a:bodyPr>
            <a:normAutofit fontScale="92500" lnSpcReduction="10000"/>
          </a:bodyPr>
          <a:lstStyle/>
          <a:p>
            <a:pPr marL="0" indent="0">
              <a:buNone/>
            </a:pPr>
            <a:r>
              <a:rPr lang="en-GB" dirty="0" err="1"/>
              <a:t>Auggie</a:t>
            </a:r>
            <a:r>
              <a:rPr lang="en-GB" dirty="0"/>
              <a:t> also mentions that he used to wear an astronaut helmet when he was </a:t>
            </a:r>
            <a:r>
              <a:rPr lang="en-GB" dirty="0" smtClean="0"/>
              <a:t>small:</a:t>
            </a:r>
          </a:p>
          <a:p>
            <a:pPr marL="0" indent="0">
              <a:buNone/>
            </a:pPr>
            <a:endParaRPr lang="en-GB" dirty="0"/>
          </a:p>
          <a:p>
            <a:r>
              <a:rPr lang="en-GB" i="1" dirty="0"/>
              <a:t>When I was little, I used to wear an astronaut helmet everywhere I went. To the playground. To </a:t>
            </a:r>
            <a:r>
              <a:rPr lang="en-GB" i="1" dirty="0" smtClean="0"/>
              <a:t>the supermarket</a:t>
            </a:r>
            <a:r>
              <a:rPr lang="en-GB" i="1" dirty="0"/>
              <a:t>. To pick Via up from school. Even in the middle of summer, though it was so hot my </a:t>
            </a:r>
            <a:r>
              <a:rPr lang="en-GB" i="1" dirty="0" smtClean="0"/>
              <a:t>face would </a:t>
            </a:r>
            <a:r>
              <a:rPr lang="en-GB" i="1" dirty="0"/>
              <a:t>sweat. I think I wore it for a couple of years, but I had to stop wearing it when I had my </a:t>
            </a:r>
            <a:r>
              <a:rPr lang="en-GB" i="1" dirty="0" smtClean="0"/>
              <a:t>eye surgery</a:t>
            </a:r>
            <a:endParaRPr lang="en-GB" dirty="0" smtClean="0"/>
          </a:p>
          <a:p>
            <a:endParaRPr lang="en-GB" dirty="0" smtClean="0"/>
          </a:p>
        </p:txBody>
      </p:sp>
    </p:spTree>
    <p:extLst>
      <p:ext uri="{BB962C8B-B14F-4D97-AF65-F5344CB8AC3E}">
        <p14:creationId xmlns:p14="http://schemas.microsoft.com/office/powerpoint/2010/main" val="404734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517232"/>
            <a:ext cx="5486400" cy="566738"/>
          </a:xfrm>
        </p:spPr>
        <p:txBody>
          <a:bodyPr>
            <a:normAutofit fontScale="90000"/>
          </a:bodyPr>
          <a:lstStyle/>
          <a:p>
            <a:r>
              <a:rPr lang="en-GB" dirty="0" smtClean="0"/>
              <a:t>Henry Tonks pastel, Royal College of Surgeons of England</a:t>
            </a:r>
            <a:endParaRPr lang="en-GB" dirty="0"/>
          </a:p>
        </p:txBody>
      </p:sp>
      <p:sp>
        <p:nvSpPr>
          <p:cNvPr id="4" name="Text Placeholder 3"/>
          <p:cNvSpPr>
            <a:spLocks noGrp="1"/>
          </p:cNvSpPr>
          <p:nvPr>
            <p:ph type="body" sz="half" idx="2"/>
          </p:nvPr>
        </p:nvSpPr>
        <p:spPr/>
        <p:txBody>
          <a:bodyPr/>
          <a:lstStyle/>
          <a:p>
            <a:endParaRPr lang="en-GB" dirty="0"/>
          </a:p>
        </p:txBody>
      </p:sp>
      <p:pic>
        <p:nvPicPr>
          <p:cNvPr id="5"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xfrm>
            <a:off x="1792287" y="612774"/>
            <a:ext cx="5867201" cy="44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653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692696"/>
            <a:ext cx="8280920" cy="5328592"/>
          </a:xfrm>
        </p:spPr>
        <p:txBody>
          <a:bodyPr>
            <a:normAutofit fontScale="92500" lnSpcReduction="10000"/>
          </a:bodyPr>
          <a:lstStyle/>
          <a:p>
            <a:r>
              <a:rPr lang="en-GB" dirty="0"/>
              <a:t>What does </a:t>
            </a:r>
            <a:r>
              <a:rPr lang="en-GB" dirty="0" smtClean="0"/>
              <a:t>the extract </a:t>
            </a:r>
            <a:r>
              <a:rPr lang="en-GB" dirty="0"/>
              <a:t>tell us about </a:t>
            </a:r>
            <a:r>
              <a:rPr lang="en-GB" dirty="0" err="1"/>
              <a:t>Auggie</a:t>
            </a:r>
            <a:r>
              <a:rPr lang="en-GB" dirty="0"/>
              <a:t>? </a:t>
            </a:r>
          </a:p>
          <a:p>
            <a:r>
              <a:rPr lang="en-GB" dirty="0"/>
              <a:t>Later on, we find out that </a:t>
            </a:r>
            <a:r>
              <a:rPr lang="en-GB" dirty="0" err="1"/>
              <a:t>Auggie’s</a:t>
            </a:r>
            <a:r>
              <a:rPr lang="en-GB" dirty="0"/>
              <a:t> dad threw the helmet away. </a:t>
            </a:r>
            <a:r>
              <a:rPr lang="en-GB" dirty="0" smtClean="0"/>
              <a:t>What are the implications of his actions? </a:t>
            </a:r>
            <a:endParaRPr lang="en-GB" dirty="0"/>
          </a:p>
          <a:p>
            <a:r>
              <a:rPr lang="en-GB" dirty="0" smtClean="0"/>
              <a:t>What does the extract tell you about </a:t>
            </a:r>
            <a:r>
              <a:rPr lang="en-GB" dirty="0" err="1" smtClean="0"/>
              <a:t>Auggie’s</a:t>
            </a:r>
            <a:r>
              <a:rPr lang="en-GB" dirty="0" smtClean="0"/>
              <a:t> relationship with his dad? </a:t>
            </a:r>
          </a:p>
          <a:p>
            <a:r>
              <a:rPr lang="en-GB" dirty="0" smtClean="0"/>
              <a:t>How do you understand the statement ‘I </a:t>
            </a:r>
            <a:r>
              <a:rPr lang="en-GB" i="1" dirty="0"/>
              <a:t>love </a:t>
            </a:r>
            <a:r>
              <a:rPr lang="en-GB" dirty="0"/>
              <a:t>this face of yours, </a:t>
            </a:r>
            <a:r>
              <a:rPr lang="en-GB" dirty="0" err="1" smtClean="0"/>
              <a:t>Auggie</a:t>
            </a:r>
            <a:r>
              <a:rPr lang="en-GB" dirty="0" smtClean="0"/>
              <a:t>’?</a:t>
            </a:r>
          </a:p>
          <a:p>
            <a:r>
              <a:rPr lang="en-GB" dirty="0" smtClean="0"/>
              <a:t>What do you think of the decision to use the form of the novel to tell a story about disfigurement? </a:t>
            </a:r>
          </a:p>
          <a:p>
            <a:r>
              <a:rPr lang="en-GB" dirty="0" smtClean="0"/>
              <a:t>How can fiction help us address real-life issues? </a:t>
            </a:r>
            <a:endParaRPr lang="en-GB" dirty="0"/>
          </a:p>
        </p:txBody>
      </p:sp>
    </p:spTree>
    <p:extLst>
      <p:ext uri="{BB962C8B-B14F-4D97-AF65-F5344CB8AC3E}">
        <p14:creationId xmlns:p14="http://schemas.microsoft.com/office/powerpoint/2010/main" val="3168012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a:t>
            </a:r>
            <a:endParaRPr lang="en-GB" dirty="0"/>
          </a:p>
        </p:txBody>
      </p:sp>
      <p:sp>
        <p:nvSpPr>
          <p:cNvPr id="3" name="Content Placeholder 2"/>
          <p:cNvSpPr>
            <a:spLocks noGrp="1"/>
          </p:cNvSpPr>
          <p:nvPr>
            <p:ph idx="1"/>
          </p:nvPr>
        </p:nvSpPr>
        <p:spPr/>
        <p:txBody>
          <a:bodyPr>
            <a:normAutofit fontScale="55000" lnSpcReduction="20000"/>
          </a:bodyPr>
          <a:lstStyle/>
          <a:p>
            <a:r>
              <a:rPr lang="en-GB" sz="3800" dirty="0" smtClean="0"/>
              <a:t>Which </a:t>
            </a:r>
            <a:r>
              <a:rPr lang="en-GB" sz="3800" dirty="0"/>
              <a:t>of these examples raise ethical issues? </a:t>
            </a:r>
          </a:p>
          <a:p>
            <a:r>
              <a:rPr lang="en-GB" sz="3800" dirty="0"/>
              <a:t>How can we decide what is right and wrong in each </a:t>
            </a:r>
            <a:r>
              <a:rPr lang="en-GB" sz="3800" dirty="0" smtClean="0"/>
              <a:t>case? </a:t>
            </a:r>
            <a:endParaRPr lang="en-GB" sz="3800" dirty="0"/>
          </a:p>
          <a:p>
            <a:r>
              <a:rPr lang="en-GB" sz="3800" dirty="0"/>
              <a:t>How do these contemporary representations make us think about the face? </a:t>
            </a:r>
          </a:p>
          <a:p>
            <a:r>
              <a:rPr lang="en-GB" sz="3800" dirty="0"/>
              <a:t>Can visual representations of the face help us think about ethical issues? </a:t>
            </a:r>
          </a:p>
          <a:p>
            <a:r>
              <a:rPr lang="en-GB" sz="3800" dirty="0"/>
              <a:t>What do these examples tell us about personal identity? </a:t>
            </a:r>
          </a:p>
          <a:p>
            <a:r>
              <a:rPr lang="en-GB" sz="3800" dirty="0"/>
              <a:t>How is our identity reflected in the face? </a:t>
            </a:r>
          </a:p>
          <a:p>
            <a:r>
              <a:rPr lang="en-GB" sz="3800" dirty="0"/>
              <a:t>Can visual representations of the face help us think about personal identity? </a:t>
            </a:r>
          </a:p>
          <a:p>
            <a:r>
              <a:rPr lang="en-GB" sz="3800" dirty="0"/>
              <a:t>How do we react to disfigurement? </a:t>
            </a:r>
          </a:p>
          <a:p>
            <a:r>
              <a:rPr lang="en-GB" sz="3800" dirty="0"/>
              <a:t>How do these examples represent disfigurement? </a:t>
            </a:r>
          </a:p>
          <a:p>
            <a:r>
              <a:rPr lang="en-GB" sz="3800" dirty="0"/>
              <a:t>How should they represent disfigurement? </a:t>
            </a:r>
          </a:p>
          <a:p>
            <a:r>
              <a:rPr lang="en-GB" sz="3800" dirty="0" smtClean="0"/>
              <a:t>Do these representations change how we think about disfigurement? </a:t>
            </a:r>
            <a:r>
              <a:rPr lang="en-GB" sz="3800" dirty="0"/>
              <a:t> </a:t>
            </a:r>
          </a:p>
          <a:p>
            <a:endParaRPr lang="en-GB" dirty="0"/>
          </a:p>
        </p:txBody>
      </p:sp>
    </p:spTree>
    <p:extLst>
      <p:ext uri="{BB962C8B-B14F-4D97-AF65-F5344CB8AC3E}">
        <p14:creationId xmlns:p14="http://schemas.microsoft.com/office/powerpoint/2010/main" val="1948650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a:t>
            </a:r>
            <a:endParaRPr lang="en-GB" dirty="0"/>
          </a:p>
        </p:txBody>
      </p:sp>
      <p:sp>
        <p:nvSpPr>
          <p:cNvPr id="3" name="Content Placeholder 2"/>
          <p:cNvSpPr>
            <a:spLocks noGrp="1"/>
          </p:cNvSpPr>
          <p:nvPr>
            <p:ph idx="1"/>
          </p:nvPr>
        </p:nvSpPr>
        <p:spPr/>
        <p:txBody>
          <a:bodyPr>
            <a:normAutofit lnSpcReduction="10000"/>
          </a:bodyPr>
          <a:lstStyle/>
          <a:p>
            <a:r>
              <a:rPr lang="en-GB" sz="1800" dirty="0" smtClean="0"/>
              <a:t>Images by Henry Tonks © </a:t>
            </a:r>
            <a:r>
              <a:rPr lang="en-GB" sz="1800" dirty="0"/>
              <a:t>Hunterian Museum at the Royal College of </a:t>
            </a:r>
            <a:r>
              <a:rPr lang="en-GB" sz="1800" dirty="0" smtClean="0"/>
              <a:t>Surgeons of England</a:t>
            </a:r>
          </a:p>
          <a:p>
            <a:r>
              <a:rPr lang="en-GB" sz="1800" dirty="0" smtClean="0"/>
              <a:t>Images from </a:t>
            </a:r>
            <a:r>
              <a:rPr lang="en-GB" sz="1800" dirty="0"/>
              <a:t>Harold Gillies medical files </a:t>
            </a:r>
            <a:r>
              <a:rPr lang="en-GB" sz="1800" dirty="0" smtClean="0"/>
              <a:t>are from </a:t>
            </a:r>
            <a:r>
              <a:rPr lang="en-GB" sz="1800" dirty="0"/>
              <a:t>the Archives of the Royal College of Surgeons of </a:t>
            </a:r>
            <a:r>
              <a:rPr lang="en-GB" sz="1800" dirty="0" smtClean="0"/>
              <a:t>England</a:t>
            </a:r>
            <a:endParaRPr lang="en-GB" sz="1800" dirty="0"/>
          </a:p>
          <a:p>
            <a:r>
              <a:rPr lang="en-GB" sz="1800" dirty="0" smtClean="0"/>
              <a:t>References to </a:t>
            </a:r>
            <a:r>
              <a:rPr lang="en-GB" sz="1800" i="1" dirty="0" smtClean="0"/>
              <a:t>Wonder </a:t>
            </a:r>
            <a:r>
              <a:rPr lang="en-GB" sz="1800" dirty="0" smtClean="0"/>
              <a:t>by R J Palacio are by kind permission of Penguin Random House</a:t>
            </a:r>
          </a:p>
          <a:p>
            <a:r>
              <a:rPr lang="en-GB" sz="1800" dirty="0" smtClean="0"/>
              <a:t>To find out more about </a:t>
            </a:r>
            <a:r>
              <a:rPr lang="en-GB" sz="1800" i="1" dirty="0" smtClean="0"/>
              <a:t>Wonder</a:t>
            </a:r>
            <a:r>
              <a:rPr lang="en-GB" sz="1800" dirty="0" smtClean="0"/>
              <a:t> visit: </a:t>
            </a:r>
            <a:r>
              <a:rPr lang="en-GB" sz="1800" u="sng" dirty="0" smtClean="0">
                <a:hlinkClick r:id="rId2"/>
              </a:rPr>
              <a:t>http://wonderthebook.co.uk/</a:t>
            </a:r>
            <a:r>
              <a:rPr lang="en-GB" sz="1800" dirty="0" smtClean="0"/>
              <a:t> </a:t>
            </a:r>
          </a:p>
          <a:p>
            <a:r>
              <a:rPr lang="en-GB" sz="1800" dirty="0" smtClean="0"/>
              <a:t>To buy a copy of </a:t>
            </a:r>
            <a:r>
              <a:rPr lang="en-GB" sz="1800" i="1" dirty="0" smtClean="0"/>
              <a:t>Wonder</a:t>
            </a:r>
            <a:r>
              <a:rPr lang="en-GB" sz="1800" dirty="0" smtClean="0"/>
              <a:t> visit: </a:t>
            </a:r>
            <a:r>
              <a:rPr lang="en-GB" sz="1800" u="sng" dirty="0" smtClean="0">
                <a:hlinkClick r:id="rId3"/>
              </a:rPr>
              <a:t>http://amzn.to/1issZnv</a:t>
            </a:r>
            <a:r>
              <a:rPr lang="en-GB" sz="1800" dirty="0" smtClean="0"/>
              <a:t> </a:t>
            </a:r>
          </a:p>
          <a:p>
            <a:r>
              <a:rPr lang="en-GB" sz="1800" dirty="0" smtClean="0"/>
              <a:t>Images of Simon Weston: Deborah </a:t>
            </a:r>
            <a:r>
              <a:rPr lang="en-GB" sz="1800" dirty="0" err="1" smtClean="0"/>
              <a:t>Titherington</a:t>
            </a:r>
            <a:endParaRPr lang="en-GB" sz="1800" dirty="0" smtClean="0"/>
          </a:p>
          <a:p>
            <a:r>
              <a:rPr lang="en-GB" sz="1800" dirty="0" smtClean="0"/>
              <a:t>Works by Paddy Hartley: by kind permission of the artist</a:t>
            </a:r>
          </a:p>
          <a:p>
            <a:r>
              <a:rPr lang="en-GB" sz="1800" dirty="0" smtClean="0"/>
              <a:t>Image of Isabelle </a:t>
            </a:r>
            <a:r>
              <a:rPr lang="en-GB" sz="1800" dirty="0" err="1" smtClean="0"/>
              <a:t>Dinoire</a:t>
            </a:r>
            <a:r>
              <a:rPr lang="en-GB" sz="1800" dirty="0" smtClean="0"/>
              <a:t>: Isabelle </a:t>
            </a:r>
            <a:r>
              <a:rPr lang="en-GB" sz="1800" dirty="0" err="1" smtClean="0"/>
              <a:t>Dinoire</a:t>
            </a:r>
            <a:r>
              <a:rPr lang="en-GB" sz="1800" dirty="0" smtClean="0"/>
              <a:t> / </a:t>
            </a:r>
            <a:r>
              <a:rPr lang="en-GB" sz="1800" dirty="0" err="1" smtClean="0"/>
              <a:t>Institut</a:t>
            </a:r>
            <a:r>
              <a:rPr lang="en-GB" sz="1800" dirty="0" smtClean="0"/>
              <a:t> Faire </a:t>
            </a:r>
            <a:r>
              <a:rPr lang="en-GB" sz="1800" dirty="0" smtClean="0"/>
              <a:t>Faces</a:t>
            </a:r>
          </a:p>
          <a:p>
            <a:r>
              <a:rPr lang="en-GB" sz="1800" dirty="0"/>
              <a:t>Grateful thanks to Jane </a:t>
            </a:r>
            <a:r>
              <a:rPr lang="en-GB" sz="1800" dirty="0" smtClean="0"/>
              <a:t>Frances </a:t>
            </a:r>
            <a:r>
              <a:rPr lang="en-GB" sz="1800" dirty="0"/>
              <a:t>(Changing Faces), Simon Robbins (Imperial War Museum) and </a:t>
            </a:r>
            <a:r>
              <a:rPr lang="en-GB" sz="1800" dirty="0" err="1"/>
              <a:t>Florie</a:t>
            </a:r>
            <a:r>
              <a:rPr lang="en-GB" sz="1800" dirty="0"/>
              <a:t> </a:t>
            </a:r>
            <a:r>
              <a:rPr lang="en-GB" sz="1800" dirty="0" err="1"/>
              <a:t>Dournel</a:t>
            </a:r>
            <a:r>
              <a:rPr lang="en-GB" sz="1800" dirty="0"/>
              <a:t> (</a:t>
            </a:r>
            <a:r>
              <a:rPr lang="en-GB" sz="1800" dirty="0" err="1"/>
              <a:t>Conseil</a:t>
            </a:r>
            <a:r>
              <a:rPr lang="en-GB" sz="1800" dirty="0"/>
              <a:t> </a:t>
            </a:r>
            <a:r>
              <a:rPr lang="en-GB" sz="1800" dirty="0" err="1"/>
              <a:t>Général</a:t>
            </a:r>
            <a:r>
              <a:rPr lang="en-GB" sz="1800" dirty="0"/>
              <a:t> de la Somme).</a:t>
            </a:r>
          </a:p>
          <a:p>
            <a:r>
              <a:rPr lang="en-GB" sz="1800" dirty="0" smtClean="0"/>
              <a:t>See also Changing Faces Face Equality Resources:</a:t>
            </a:r>
          </a:p>
          <a:p>
            <a:pPr marL="0" indent="0">
              <a:buNone/>
            </a:pPr>
            <a:r>
              <a:rPr lang="en-GB" sz="1800" dirty="0" smtClean="0">
                <a:hlinkClick r:id="rId4"/>
              </a:rPr>
              <a:t>https</a:t>
            </a:r>
            <a:r>
              <a:rPr lang="en-GB" sz="1800" dirty="0">
                <a:hlinkClick r:id="rId4"/>
              </a:rPr>
              <a:t>://</a:t>
            </a:r>
            <a:r>
              <a:rPr lang="en-GB" sz="1800" dirty="0" smtClean="0">
                <a:hlinkClick r:id="rId4"/>
              </a:rPr>
              <a:t>www.changingfaces.org.uk/Education/Face-Equality-Resources</a:t>
            </a:r>
            <a:endParaRPr lang="en-GB" sz="1800" dirty="0" smtClean="0"/>
          </a:p>
          <a:p>
            <a:endParaRPr lang="en-GB" sz="1800" dirty="0" smtClean="0"/>
          </a:p>
          <a:p>
            <a:endParaRPr lang="en-GB" sz="1800" dirty="0"/>
          </a:p>
          <a:p>
            <a:endParaRPr lang="en-GB" dirty="0"/>
          </a:p>
        </p:txBody>
      </p:sp>
    </p:spTree>
    <p:extLst>
      <p:ext uri="{BB962C8B-B14F-4D97-AF65-F5344CB8AC3E}">
        <p14:creationId xmlns:p14="http://schemas.microsoft.com/office/powerpoint/2010/main" val="10243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During </a:t>
            </a:r>
            <a:r>
              <a:rPr lang="en-GB" dirty="0"/>
              <a:t>the First World </a:t>
            </a:r>
            <a:r>
              <a:rPr lang="en-GB" dirty="0" smtClean="0"/>
              <a:t>War very large numbers </a:t>
            </a:r>
            <a:r>
              <a:rPr lang="en-GB" dirty="0"/>
              <a:t>of servicemen received facial </a:t>
            </a:r>
            <a:r>
              <a:rPr lang="en-GB" dirty="0" smtClean="0"/>
              <a:t>injuries.</a:t>
            </a:r>
          </a:p>
          <a:p>
            <a:r>
              <a:rPr lang="en-GB" dirty="0" smtClean="0"/>
              <a:t>Estimates </a:t>
            </a:r>
            <a:r>
              <a:rPr lang="en-GB" dirty="0"/>
              <a:t>put the numbers of facially injured at over 60,000 in the UK alone. </a:t>
            </a:r>
            <a:r>
              <a:rPr lang="en-GB" dirty="0" smtClean="0"/>
              <a:t>Their wounds required </a:t>
            </a:r>
            <a:r>
              <a:rPr lang="en-GB" dirty="0"/>
              <a:t>complex and difficult surgery, which led to the development of new techniques. </a:t>
            </a:r>
            <a:endParaRPr lang="en-GB" dirty="0" smtClean="0"/>
          </a:p>
          <a:p>
            <a:r>
              <a:rPr lang="en-GB" dirty="0" smtClean="0"/>
              <a:t>The slides you are looking at show portraits of injured servicemen by the artist Henry Tonks, along with photographic records. </a:t>
            </a:r>
            <a:endParaRPr lang="en-GB" dirty="0"/>
          </a:p>
        </p:txBody>
      </p:sp>
    </p:spTree>
    <p:extLst>
      <p:ext uri="{BB962C8B-B14F-4D97-AF65-F5344CB8AC3E}">
        <p14:creationId xmlns:p14="http://schemas.microsoft.com/office/powerpoint/2010/main" val="361707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guim.co.uk/sys-images/Guardian/Pix/pictures/2014/5/26/1401069574818/19672d81-e802-4332-9a26-c94d55938340-460x27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86" y="3501009"/>
            <a:ext cx="540059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lliam Kears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66" y="260648"/>
            <a:ext cx="5160573"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266" y="6464370"/>
            <a:ext cx="3488630" cy="276999"/>
          </a:xfrm>
          <a:prstGeom prst="rect">
            <a:avLst/>
          </a:prstGeom>
        </p:spPr>
        <p:txBody>
          <a:bodyPr wrap="square">
            <a:spAutoFit/>
          </a:bodyPr>
          <a:lstStyle/>
          <a:p>
            <a:r>
              <a:rPr lang="en-GB" sz="1200" dirty="0"/>
              <a:t>Photograph: Australian War Memorial (P10965.001</a:t>
            </a:r>
          </a:p>
        </p:txBody>
      </p:sp>
    </p:spTree>
    <p:extLst>
      <p:ext uri="{BB962C8B-B14F-4D97-AF65-F5344CB8AC3E}">
        <p14:creationId xmlns:p14="http://schemas.microsoft.com/office/powerpoint/2010/main" val="191233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5373216"/>
            <a:ext cx="5544616" cy="246221"/>
          </a:xfrm>
          <a:prstGeom prst="rect">
            <a:avLst/>
          </a:prstGeom>
        </p:spPr>
        <p:txBody>
          <a:bodyPr wrap="square">
            <a:spAutoFit/>
          </a:bodyPr>
          <a:lstStyle/>
          <a:p>
            <a:pPr algn="ctr"/>
            <a:endParaRPr lang="en-GB" sz="10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2" t="20212" r="3494" b="7961"/>
          <a:stretch/>
        </p:blipFill>
        <p:spPr bwMode="auto">
          <a:xfrm>
            <a:off x="1948724" y="2099149"/>
            <a:ext cx="5246551" cy="323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548679"/>
            <a:ext cx="4968552" cy="646331"/>
          </a:xfrm>
          <a:prstGeom prst="rect">
            <a:avLst/>
          </a:prstGeom>
          <a:noFill/>
        </p:spPr>
        <p:txBody>
          <a:bodyPr wrap="square" rtlCol="0">
            <a:spAutoFit/>
          </a:bodyPr>
          <a:lstStyle/>
          <a:p>
            <a:r>
              <a:rPr lang="en-GB" b="1" dirty="0" smtClean="0"/>
              <a:t>Sculptors as mask-makers: </a:t>
            </a:r>
          </a:p>
          <a:p>
            <a:r>
              <a:rPr lang="en-GB" b="1" dirty="0" smtClean="0"/>
              <a:t>Anna Coleman Ladd and Francis </a:t>
            </a:r>
            <a:r>
              <a:rPr lang="en-GB" b="1" dirty="0" err="1" smtClean="0"/>
              <a:t>Derwent</a:t>
            </a:r>
            <a:r>
              <a:rPr lang="en-GB" b="1" dirty="0" smtClean="0"/>
              <a:t> Wood</a:t>
            </a:r>
            <a:endParaRPr lang="en-GB" b="1" dirty="0"/>
          </a:p>
        </p:txBody>
      </p:sp>
      <p:sp>
        <p:nvSpPr>
          <p:cNvPr id="4" name="Title 3"/>
          <p:cNvSpPr>
            <a:spLocks noGrp="1"/>
          </p:cNvSpPr>
          <p:nvPr>
            <p:ph type="title"/>
          </p:nvPr>
        </p:nvSpPr>
        <p:spPr>
          <a:xfrm>
            <a:off x="1828799" y="5490366"/>
            <a:ext cx="5486400" cy="566738"/>
          </a:xfrm>
        </p:spPr>
        <p:txBody>
          <a:bodyPr/>
          <a:lstStyle/>
          <a:p>
            <a:r>
              <a:rPr lang="en-GB" dirty="0" smtClean="0"/>
              <a:t>Anna Coleman Ladd, Red Cross Studio, Paris</a:t>
            </a:r>
            <a:endParaRPr lang="en-GB"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262170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266" y="6464370"/>
            <a:ext cx="3488630" cy="276999"/>
          </a:xfrm>
          <a:prstGeom prst="rect">
            <a:avLst/>
          </a:prstGeom>
        </p:spPr>
        <p:txBody>
          <a:bodyPr wrap="square">
            <a:spAutoFit/>
          </a:bodyPr>
          <a:lstStyle/>
          <a:p>
            <a:r>
              <a:rPr lang="en-GB" sz="1200" dirty="0"/>
              <a:t>© IWM (Q 30457</a:t>
            </a:r>
          </a:p>
        </p:txBody>
      </p:sp>
      <p:sp>
        <p:nvSpPr>
          <p:cNvPr id="2" name="Title 1"/>
          <p:cNvSpPr>
            <a:spLocks noGrp="1"/>
          </p:cNvSpPr>
          <p:nvPr>
            <p:ph type="title"/>
          </p:nvPr>
        </p:nvSpPr>
        <p:spPr>
          <a:xfrm>
            <a:off x="1891581" y="5301208"/>
            <a:ext cx="5486400" cy="566738"/>
          </a:xfrm>
        </p:spPr>
        <p:txBody>
          <a:bodyPr>
            <a:normAutofit fontScale="90000"/>
          </a:bodyPr>
          <a:lstStyle/>
          <a:p>
            <a:r>
              <a:rPr lang="en-US" dirty="0" smtClean="0"/>
              <a:t>The sculptor Francis </a:t>
            </a:r>
            <a:r>
              <a:rPr lang="en-US" dirty="0" err="1"/>
              <a:t>Derwent</a:t>
            </a:r>
            <a:r>
              <a:rPr lang="en-US" dirty="0"/>
              <a:t> Wood </a:t>
            </a:r>
            <a:r>
              <a:rPr lang="en-US" dirty="0" smtClean="0"/>
              <a:t>working at the ‘Tin Noses Workshop’ in the </a:t>
            </a:r>
            <a:r>
              <a:rPr lang="en-US" dirty="0"/>
              <a:t>3</a:t>
            </a:r>
            <a:r>
              <a:rPr lang="en-US" baseline="30000" dirty="0"/>
              <a:t>rd</a:t>
            </a:r>
            <a:r>
              <a:rPr lang="en-US" dirty="0"/>
              <a:t> London </a:t>
            </a:r>
            <a:r>
              <a:rPr lang="en-US" dirty="0" smtClean="0"/>
              <a:t>General hospital </a:t>
            </a:r>
            <a:endParaRPr lang="en-GB" dirty="0"/>
          </a:p>
        </p:txBody>
      </p:sp>
      <p:sp>
        <p:nvSpPr>
          <p:cNvPr id="5" name="Text Placeholder 4"/>
          <p:cNvSpPr>
            <a:spLocks noGrp="1"/>
          </p:cNvSpPr>
          <p:nvPr>
            <p:ph type="body" sz="half" idx="2"/>
          </p:nvPr>
        </p:nvSpPr>
        <p:spPr/>
        <p:txBody>
          <a:bodyPr/>
          <a:lstStyle/>
          <a:p>
            <a:endParaRPr lang="en-GB"/>
          </a:p>
        </p:txBody>
      </p:sp>
      <p:pic>
        <p:nvPicPr>
          <p:cNvPr id="102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80" r="80"/>
          <a:stretch>
            <a:fillRect/>
          </a:stretch>
        </p:blipFill>
        <p:spPr bwMode="auto">
          <a:xfrm>
            <a:off x="1891581" y="980728"/>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04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Discussion points</a:t>
            </a:r>
            <a:endParaRPr lang="en-GB" dirty="0"/>
          </a:p>
        </p:txBody>
      </p:sp>
      <p:sp>
        <p:nvSpPr>
          <p:cNvPr id="6" name="Content Placeholder 5"/>
          <p:cNvSpPr>
            <a:spLocks noGrp="1"/>
          </p:cNvSpPr>
          <p:nvPr>
            <p:ph idx="1"/>
          </p:nvPr>
        </p:nvSpPr>
        <p:spPr/>
        <p:txBody>
          <a:bodyPr/>
          <a:lstStyle/>
          <a:p>
            <a:r>
              <a:rPr lang="en-GB" dirty="0" smtClean="0"/>
              <a:t>Can you see what </a:t>
            </a:r>
            <a:r>
              <a:rPr lang="en-GB" dirty="0" err="1" smtClean="0"/>
              <a:t>Derwent</a:t>
            </a:r>
            <a:r>
              <a:rPr lang="en-GB" dirty="0" smtClean="0"/>
              <a:t> Wood and Anna </a:t>
            </a:r>
            <a:r>
              <a:rPr lang="en-GB" dirty="0" err="1" smtClean="0"/>
              <a:t>Colema</a:t>
            </a:r>
            <a:r>
              <a:rPr lang="en-GB" dirty="0" smtClean="0"/>
              <a:t> Ladd are doing?</a:t>
            </a:r>
          </a:p>
          <a:p>
            <a:r>
              <a:rPr lang="en-GB" dirty="0" smtClean="0"/>
              <a:t>Why do you think surgeons, artists and sculptors worked together so much in the context of First World War facial injury? </a:t>
            </a:r>
            <a:endParaRPr lang="en-GB" dirty="0"/>
          </a:p>
        </p:txBody>
      </p:sp>
    </p:spTree>
    <p:extLst>
      <p:ext uri="{BB962C8B-B14F-4D97-AF65-F5344CB8AC3E}">
        <p14:creationId xmlns:p14="http://schemas.microsoft.com/office/powerpoint/2010/main" val="117549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Simon Weston</a:t>
            </a:r>
            <a:endParaRPr lang="en-GB" dirty="0"/>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1556792"/>
            <a:ext cx="3017308" cy="4525963"/>
          </a:xfrm>
        </p:spPr>
      </p:pic>
    </p:spTree>
    <p:extLst>
      <p:ext uri="{BB962C8B-B14F-4D97-AF65-F5344CB8AC3E}">
        <p14:creationId xmlns:p14="http://schemas.microsoft.com/office/powerpoint/2010/main" val="349964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1294</Words>
  <Application>Microsoft Office PowerPoint</Application>
  <PresentationFormat>On-screen Show (4:3)</PresentationFormat>
  <Paragraphs>114</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Disfigurement and Representing the Face </vt:lpstr>
      <vt:lpstr>The Facially injured soldiers of the First World War</vt:lpstr>
      <vt:lpstr>Henry Tonks pastel, Royal College of Surgeons of England</vt:lpstr>
      <vt:lpstr>PowerPoint Presentation</vt:lpstr>
      <vt:lpstr>PowerPoint Presentation</vt:lpstr>
      <vt:lpstr>Anna Coleman Ladd, Red Cross Studio, Paris</vt:lpstr>
      <vt:lpstr>The sculptor Francis Derwent Wood working at the ‘Tin Noses Workshop’ in the 3rd London General hospital </vt:lpstr>
      <vt:lpstr>Discussion points</vt:lpstr>
      <vt:lpstr>Simon Weston</vt:lpstr>
      <vt:lpstr>PowerPoint Presentation</vt:lpstr>
      <vt:lpstr>PowerPoint Presentation</vt:lpstr>
      <vt:lpstr>Simon Weston</vt:lpstr>
      <vt:lpstr>PowerPoint Presentation</vt:lpstr>
      <vt:lpstr>PowerPoint Presentation</vt:lpstr>
      <vt:lpstr>Freakface</vt:lpstr>
      <vt:lpstr>Isabelle Dinoire (Face transplant)</vt:lpstr>
      <vt:lpstr>First partial face transplant, 2005 </vt:lpstr>
      <vt:lpstr>Face transplant</vt:lpstr>
      <vt:lpstr>First partial face transplant</vt:lpstr>
      <vt:lpstr>Paddy Hartley, Walter Yeo</vt:lpstr>
      <vt:lpstr>Paddy Hartley, Uniform sculptures </vt:lpstr>
      <vt:lpstr>PowerPoint Presentation</vt:lpstr>
      <vt:lpstr>PowerPoint Presentation</vt:lpstr>
      <vt:lpstr>PowerPoint Presentation</vt:lpstr>
      <vt:lpstr>Paddy Hartley</vt:lpstr>
      <vt:lpstr>R.J.Palacio, Wonder (2013). </vt:lpstr>
      <vt:lpstr>Reading Wonder</vt:lpstr>
      <vt:lpstr>PowerPoint Presentation</vt:lpstr>
      <vt:lpstr>PowerPoint Presentation</vt:lpstr>
      <vt:lpstr>PowerPoint Presentation</vt:lpstr>
      <vt:lpstr>Discussion points</vt:lpstr>
      <vt:lpstr>Credits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image &amp; contemporary media</dc:title>
  <dc:creator>dhj</dc:creator>
  <cp:lastModifiedBy>dhj</cp:lastModifiedBy>
  <cp:revision>33</cp:revision>
  <cp:lastPrinted>2015-07-13T10:20:28Z</cp:lastPrinted>
  <dcterms:created xsi:type="dcterms:W3CDTF">2014-06-25T10:24:50Z</dcterms:created>
  <dcterms:modified xsi:type="dcterms:W3CDTF">2015-07-17T09:16:49Z</dcterms:modified>
</cp:coreProperties>
</file>